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1" r:id="rId4"/>
    <p:sldId id="260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87" r:id="rId13"/>
    <p:sldId id="268" r:id="rId14"/>
    <p:sldId id="269" r:id="rId15"/>
    <p:sldId id="270" r:id="rId16"/>
    <p:sldId id="271" r:id="rId17"/>
    <p:sldId id="272" r:id="rId18"/>
    <p:sldId id="273" r:id="rId19"/>
    <p:sldId id="276" r:id="rId20"/>
    <p:sldId id="274" r:id="rId21"/>
    <p:sldId id="275" r:id="rId22"/>
    <p:sldId id="281" r:id="rId23"/>
    <p:sldId id="277" r:id="rId24"/>
    <p:sldId id="278" r:id="rId25"/>
    <p:sldId id="279" r:id="rId26"/>
    <p:sldId id="280" r:id="rId27"/>
    <p:sldId id="282" r:id="rId28"/>
    <p:sldId id="284" r:id="rId29"/>
    <p:sldId id="283" r:id="rId30"/>
    <p:sldId id="286" r:id="rId31"/>
    <p:sldId id="285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A45BBAD5-8F9B-4D4F-8011-EF819A932E6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46D777DB-2648-4FBC-8F7D-8B54C17E18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09067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BBAD5-8F9B-4D4F-8011-EF819A932E6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777DB-2648-4FBC-8F7D-8B54C17E18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70181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BBAD5-8F9B-4D4F-8011-EF819A932E6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777DB-2648-4FBC-8F7D-8B54C17E18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633493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BBAD5-8F9B-4D4F-8011-EF819A932E6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777DB-2648-4FBC-8F7D-8B54C17E18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01725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BBAD5-8F9B-4D4F-8011-EF819A932E6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777DB-2648-4FBC-8F7D-8B54C17E18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740209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BBAD5-8F9B-4D4F-8011-EF819A932E6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777DB-2648-4FBC-8F7D-8B54C17E18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15085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BBAD5-8F9B-4D4F-8011-EF819A932E6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777DB-2648-4FBC-8F7D-8B54C17E18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791886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BBAD5-8F9B-4D4F-8011-EF819A932E6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777DB-2648-4FBC-8F7D-8B54C17E18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59372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BBAD5-8F9B-4D4F-8011-EF819A932E6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777DB-2648-4FBC-8F7D-8B54C17E18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17928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BBAD5-8F9B-4D4F-8011-EF819A932E6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777DB-2648-4FBC-8F7D-8B54C17E18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68762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BBAD5-8F9B-4D4F-8011-EF819A932E6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777DB-2648-4FBC-8F7D-8B54C17E18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1422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BBAD5-8F9B-4D4F-8011-EF819A932E6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777DB-2648-4FBC-8F7D-8B54C17E18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23150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BBAD5-8F9B-4D4F-8011-EF819A932E6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777DB-2648-4FBC-8F7D-8B54C17E18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0897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BBAD5-8F9B-4D4F-8011-EF819A932E6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777DB-2648-4FBC-8F7D-8B54C17E18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35594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BBAD5-8F9B-4D4F-8011-EF819A932E6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777DB-2648-4FBC-8F7D-8B54C17E18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2735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BBAD5-8F9B-4D4F-8011-EF819A932E6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777DB-2648-4FBC-8F7D-8B54C17E18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35571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BBAD5-8F9B-4D4F-8011-EF819A932E6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777DB-2648-4FBC-8F7D-8B54C17E18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09662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45BBAD5-8F9B-4D4F-8011-EF819A932E6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6D777DB-2648-4FBC-8F7D-8B54C17E18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069134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30.jpeg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1" y="483477"/>
            <a:ext cx="10131425" cy="5307724"/>
          </a:xfrm>
        </p:spPr>
        <p:txBody>
          <a:bodyPr/>
          <a:lstStyle/>
          <a:p>
            <a:pPr marL="0" indent="0" algn="r">
              <a:buNone/>
            </a:pPr>
            <a:r>
              <a:rPr lang="uk-UA" sz="2800" dirty="0" smtClean="0"/>
              <a:t>Епіграф</a:t>
            </a:r>
          </a:p>
          <a:p>
            <a:pPr marL="0" indent="0" algn="r">
              <a:buNone/>
            </a:pPr>
            <a:r>
              <a:rPr lang="uk-UA" dirty="0" smtClean="0"/>
              <a:t> </a:t>
            </a:r>
            <a:r>
              <a:rPr lang="uk-UA" sz="4000" dirty="0" smtClean="0"/>
              <a:t>«Про все, що нас оточує - ми повинні знати ,</a:t>
            </a:r>
          </a:p>
          <a:p>
            <a:pPr marL="0" indent="0" algn="r">
              <a:buNone/>
            </a:pPr>
            <a:r>
              <a:rPr lang="uk-UA" sz="4000" dirty="0" smtClean="0"/>
              <a:t>але ще потрібно вміти застосовувати ці знання.»</a:t>
            </a:r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90724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0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8394" y="528810"/>
            <a:ext cx="9845002" cy="55378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63544" y="524126"/>
            <a:ext cx="7566045" cy="567453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dd6e1e284669c4b08f271ba3ef13246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90495" y="248522"/>
            <a:ext cx="8412042" cy="6309032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918" y="587566"/>
            <a:ext cx="7171981" cy="1456267"/>
          </a:xfrm>
        </p:spPr>
        <p:txBody>
          <a:bodyPr>
            <a:normAutofit/>
          </a:bodyPr>
          <a:lstStyle/>
          <a:p>
            <a:r>
              <a:rPr lang="uk-UA" sz="2400" dirty="0" smtClean="0">
                <a:latin typeface="Malgun Gothic" pitchFamily="34" charset="-127"/>
                <a:ea typeface="Malgun Gothic" pitchFamily="34" charset="-127"/>
              </a:rPr>
              <a:t>Значення Нітрогену в живих організмах</a:t>
            </a:r>
            <a:endParaRPr lang="ru-RU" sz="2400" dirty="0">
              <a:latin typeface="Malgun Gothic" pitchFamily="34" charset="-127"/>
              <a:ea typeface="Malgun Gothic" pitchFamily="34" charset="-127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dirty="0" smtClean="0"/>
              <a:t>Нітроген — це елемент, без якого неможливе нормальне існування рослин на Землі. Але його кількість має бути в межах тієї норми, яка потрібна рослині. Так, наприклад:якщо рослина містить недостатню кількість Нітрогену, то, по-перше, затримується її ріст і розвиток. По-друге, гальмується ріст і формування листків: вони стають дрібними, мають світло-зелений колір і передчасно жовтіють унаслідок зменшення вмісту хлорофілу. Крім того, якщо не вистачає Нітрогену, стебла рослин стають тонкими і слабко розгалужуються, погіршуються також ріст і формування репродуктивних органів. Стебла стають тонкими, твердими й волокнистими, ріст і цвітіння запізнюються, бутони обсипаються, плоди дрібні.</a:t>
            </a:r>
            <a:endParaRPr lang="ru-RU" dirty="0" smtClean="0"/>
          </a:p>
          <a:p>
            <a:pPr lvl="0"/>
            <a:r>
              <a:rPr lang="uk-UA" dirty="0" smtClean="0"/>
              <a:t>Для збільшення вмісту Нітрогену в ґрунті застосовують </a:t>
            </a:r>
            <a:r>
              <a:rPr lang="uk-UA" b="1" dirty="0" smtClean="0"/>
              <a:t>нітратні добрива</a:t>
            </a:r>
            <a:r>
              <a:rPr lang="uk-UA" dirty="0" smtClean="0"/>
              <a:t>. Це здебільшого солі або інші речовини, що містять Нітроген. До них належать селітри-нітрати лужних і лужноземельних металів та амонію, а також інші солі амонію, рідкий амоніак та амоніакова вода.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889d53d86b78158ab470d0a144278b4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5025" y="213819"/>
            <a:ext cx="8579814" cy="643486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4048" y="609600"/>
            <a:ext cx="5453350" cy="1456267"/>
          </a:xfrm>
        </p:spPr>
        <p:txBody>
          <a:bodyPr/>
          <a:lstStyle/>
          <a:p>
            <a:r>
              <a:rPr lang="uk-UA" sz="2800" dirty="0" smtClean="0"/>
              <a:t>Значення Фосфору для рослин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1" y="1806767"/>
            <a:ext cx="10132763" cy="398443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r>
              <a:rPr lang="uk-UA" dirty="0" smtClean="0"/>
              <a:t>Внесення фосфатних добрив збільшує врожай, забезпечує нормальний ріст коренів, сприяє розвитку міцних і здорових саджанців, сприяє прискоренню дозрівання плодів, бере участь у фотосинтезі, диханні рослин, в утворенні білків, жирів, в усіх процесах обміну. Фосфор відіграє роль регулятора, стимулюючи всі явища, пов’язані з формуванням і дозріванням плодів, підвищує стійкість рослин до несприятливих умов.</a:t>
            </a:r>
            <a:endParaRPr lang="ru-RU" dirty="0" smtClean="0"/>
          </a:p>
          <a:p>
            <a:r>
              <a:rPr lang="uk-UA" dirty="0" smtClean="0"/>
              <a:t>    </a:t>
            </a:r>
            <a:r>
              <a:rPr lang="uk-UA" b="1" dirty="0" smtClean="0"/>
              <a:t>За нестачі фосфору</a:t>
            </a:r>
            <a:r>
              <a:rPr lang="uk-UA" dirty="0" smtClean="0"/>
              <a:t> пригнічується ріст рослин, спостерігається слабкий ріст саджанців. </a:t>
            </a:r>
            <a:r>
              <a:rPr lang="uk-UA" b="1" dirty="0" smtClean="0"/>
              <a:t>Фіолетове забарвлення стебла і листків, повільне дозрівання плодів.</a:t>
            </a:r>
            <a:endParaRPr lang="ru-RU" dirty="0" smtClean="0"/>
          </a:p>
          <a:p>
            <a:r>
              <a:rPr lang="uk-UA" dirty="0" smtClean="0"/>
              <a:t>     Фосфатні добрива виготовляють із фосфатів і апатитів. Рослини дістають Фосфор із ґрунту у вигляді </a:t>
            </a:r>
            <a:r>
              <a:rPr lang="uk-UA" dirty="0" err="1" smtClean="0"/>
              <a:t>йонів</a:t>
            </a:r>
            <a:r>
              <a:rPr lang="uk-UA" dirty="0" smtClean="0"/>
              <a:t>  солей фосфатної кислоти. Після відмирання тварин і рослин їх залишки потрапляють у ґрунт.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38491521a3af41c05fbf38e9a715a07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51682" y="359886"/>
            <a:ext cx="8328751" cy="62465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800" dirty="0" smtClean="0"/>
              <a:t>Значення Калію для рослин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1" y="2005071"/>
            <a:ext cx="10176830" cy="3786130"/>
          </a:xfrm>
        </p:spPr>
        <p:txBody>
          <a:bodyPr/>
          <a:lstStyle/>
          <a:p>
            <a:r>
              <a:rPr lang="uk-UA" dirty="0" smtClean="0"/>
              <a:t>Калій бере участь у синтезі різних органічних речовин. Особливо нестача Калію впливає на синтез вуглеводів. Якщо не вистачає </a:t>
            </a:r>
            <a:r>
              <a:rPr lang="uk-UA" dirty="0" err="1" smtClean="0"/>
              <a:t>йонів</a:t>
            </a:r>
            <a:r>
              <a:rPr lang="uk-UA" dirty="0" smtClean="0"/>
              <a:t> Калію, то зменшується здатність рослинних клітин засвоювати вуглекислий газ. Йони Калію впливають на нітратний обмін речовин. Рослини, яким не вистачає Калію, частіше уражаються різними хворобами і шкідниками, у них можна спостерігати бронзове забарвлення листків. Калій прискорює дозрівання врожаю, підвищує стійкість до холоду, посухи, хвороб. Коли мало Калію, краї листків жовтіють або буріють і відмирають, листки закручуються донизу, стають зморшкуватими.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лі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76036" y="351553"/>
            <a:ext cx="8257785" cy="619981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презентація відкритий урок 11\a457b96c143b9aa9338309f657c08839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6803" y="160348"/>
            <a:ext cx="8529607" cy="6397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7655" y="809297"/>
            <a:ext cx="11845159" cy="5273073"/>
          </a:xfrm>
        </p:spPr>
        <p:txBody>
          <a:bodyPr/>
          <a:lstStyle/>
          <a:p>
            <a:pPr marL="0" indent="0">
              <a:buNone/>
            </a:pPr>
            <a:r>
              <a:rPr lang="uk-UA" sz="2800" b="1" dirty="0" smtClean="0"/>
              <a:t>І рівень</a:t>
            </a:r>
          </a:p>
          <a:p>
            <a:pPr marL="0" indent="0">
              <a:buNone/>
            </a:pPr>
            <a:r>
              <a:rPr lang="uk-UA" sz="2400" dirty="0" smtClean="0"/>
              <a:t>Написати формули:  амоніаку ,фосфор </a:t>
            </a:r>
            <a:r>
              <a:rPr lang="en-US" sz="2400" dirty="0" smtClean="0"/>
              <a:t>(V)</a:t>
            </a:r>
            <a:r>
              <a:rPr lang="uk-UA" sz="2400" dirty="0" smtClean="0"/>
              <a:t>оксиду , нітратної кислоти, нітроген </a:t>
            </a:r>
            <a:r>
              <a:rPr lang="en-US" sz="2400" dirty="0" smtClean="0"/>
              <a:t>(IV)</a:t>
            </a:r>
            <a:r>
              <a:rPr lang="uk-UA" sz="2400" dirty="0" smtClean="0"/>
              <a:t>оксиду,  </a:t>
            </a:r>
            <a:r>
              <a:rPr lang="uk-UA" sz="2400" dirty="0" err="1" smtClean="0"/>
              <a:t>ортофосфатної</a:t>
            </a:r>
            <a:r>
              <a:rPr lang="uk-UA" sz="2400" dirty="0" smtClean="0"/>
              <a:t> кислоти , калій нітрату, амоній хлориду , калій </a:t>
            </a:r>
            <a:r>
              <a:rPr lang="uk-UA" sz="2400" dirty="0" err="1" smtClean="0"/>
              <a:t>ортофосфату</a:t>
            </a:r>
            <a:r>
              <a:rPr lang="uk-UA" sz="2400" dirty="0" smtClean="0"/>
              <a:t> , амоній нітрату .</a:t>
            </a:r>
          </a:p>
          <a:p>
            <a:pPr marL="0" indent="0">
              <a:buNone/>
            </a:pPr>
            <a:r>
              <a:rPr lang="uk-UA" sz="2800" b="1" dirty="0" smtClean="0"/>
              <a:t>ІІ рівень</a:t>
            </a:r>
          </a:p>
          <a:p>
            <a:pPr marL="0" indent="0">
              <a:buNone/>
            </a:pPr>
            <a:r>
              <a:rPr lang="uk-UA" sz="2400" dirty="0" smtClean="0"/>
              <a:t>Записати рівняння якісної реакції </a:t>
            </a:r>
            <a:r>
              <a:rPr lang="uk-UA" sz="2400" dirty="0"/>
              <a:t> </a:t>
            </a:r>
            <a:r>
              <a:rPr lang="uk-UA" sz="2400" dirty="0" smtClean="0"/>
              <a:t>для розпізнавання</a:t>
            </a:r>
            <a:r>
              <a:rPr lang="en-US" sz="2400" dirty="0" smtClean="0"/>
              <a:t> Na</a:t>
            </a:r>
            <a:r>
              <a:rPr lang="uk-UA" dirty="0" smtClean="0"/>
              <a:t>3</a:t>
            </a:r>
            <a:r>
              <a:rPr lang="en-US" sz="2400" dirty="0" smtClean="0"/>
              <a:t> PO</a:t>
            </a:r>
            <a:r>
              <a:rPr lang="en-US" sz="2000" dirty="0" smtClean="0"/>
              <a:t>4</a:t>
            </a:r>
            <a:r>
              <a:rPr lang="uk-UA" sz="2400" dirty="0" smtClean="0"/>
              <a:t> в молекулярному , повному та скороченому </a:t>
            </a:r>
            <a:r>
              <a:rPr lang="uk-UA" sz="2400" dirty="0" err="1" smtClean="0"/>
              <a:t>йонних</a:t>
            </a:r>
            <a:r>
              <a:rPr lang="uk-UA" sz="2400" dirty="0" smtClean="0"/>
              <a:t> формах.</a:t>
            </a:r>
          </a:p>
          <a:p>
            <a:pPr marL="0" indent="0">
              <a:buNone/>
            </a:pPr>
            <a:r>
              <a:rPr lang="uk-UA" sz="2800" b="1" dirty="0" smtClean="0"/>
              <a:t>ІІІ рівень</a:t>
            </a:r>
          </a:p>
          <a:p>
            <a:pPr marL="0" indent="0">
              <a:buNone/>
            </a:pPr>
            <a:r>
              <a:rPr lang="uk-UA" sz="2400" dirty="0" smtClean="0"/>
              <a:t>Який об'єм амоніаку треба взяти для добування 10 кг амоній сульфату, якщо вихід продукту становить 80 %.</a:t>
            </a:r>
          </a:p>
          <a:p>
            <a:pPr marL="0" indent="0">
              <a:buNone/>
            </a:pPr>
            <a:endParaRPr lang="uk-UA" dirty="0" smtClean="0"/>
          </a:p>
        </p:txBody>
      </p:sp>
    </p:spTree>
    <p:extLst>
      <p:ext uri="{BB962C8B-B14F-4D97-AF65-F5344CB8AC3E}">
        <p14:creationId xmlns="" xmlns:p14="http://schemas.microsoft.com/office/powerpoint/2010/main" val="363743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b="1" dirty="0" smtClean="0"/>
              <a:t>Географічна довідка, виробництво мінеральних добрив в Україні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934" y="2096911"/>
            <a:ext cx="5353755" cy="364913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dirty="0" smtClean="0"/>
          </a:p>
          <a:p>
            <a:pPr lvl="0"/>
            <a:r>
              <a:rPr lang="uk-UA" dirty="0" smtClean="0"/>
              <a:t>Основними центрами виробництва азотних добрив в Україні є </a:t>
            </a:r>
            <a:r>
              <a:rPr lang="uk-UA" dirty="0" err="1" smtClean="0"/>
              <a:t>Кам’янське</a:t>
            </a:r>
            <a:r>
              <a:rPr lang="uk-UA" dirty="0" smtClean="0"/>
              <a:t>  , Запоріжжя, Алчевськ, Горлівка, Лисичанськ, Черкаси ( виробниче об’єднання « Азот»)</a:t>
            </a:r>
            <a:endParaRPr lang="ru-RU" dirty="0" smtClean="0"/>
          </a:p>
          <a:p>
            <a:pPr lvl="0"/>
            <a:r>
              <a:rPr lang="uk-UA" dirty="0" smtClean="0"/>
              <a:t>Переробка фосфатних добрив здійснюється на Вінницькому і Константинівському  хімзаводі, Одеському суперфосфатному заводі, Сумському ВО  «Хімпром», металургійному заводі «Азовсталь».</a:t>
            </a:r>
            <a:endParaRPr lang="ru-RU" dirty="0" smtClean="0"/>
          </a:p>
          <a:p>
            <a:pPr lvl="0"/>
            <a:r>
              <a:rPr lang="uk-UA" dirty="0" smtClean="0"/>
              <a:t>Калійні добрива виробляють в місці Калуш, Стебники Івано - Франківської області.</a:t>
            </a:r>
            <a:endParaRPr lang="ru-RU" dirty="0" smtClean="0"/>
          </a:p>
          <a:p>
            <a:r>
              <a:rPr lang="uk-UA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D:\презентація відкритий урок 11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5725" y="2043289"/>
            <a:ext cx="6425178" cy="48147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8631" y="132202"/>
            <a:ext cx="9502004" cy="1324065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100" b="1" dirty="0" smtClean="0"/>
              <a:t>Лабораторний дослід</a:t>
            </a:r>
            <a:br>
              <a:rPr lang="uk-UA" sz="3100" b="1" dirty="0" smtClean="0"/>
            </a:br>
            <a:r>
              <a:rPr lang="uk-UA" sz="3100" b="1" dirty="0" smtClean="0"/>
              <a:t>Тема: Ознайомлення зі зразками мінеральних добрив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74764" y="1998617"/>
          <a:ext cx="10424160" cy="783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6040"/>
                <a:gridCol w="2606040"/>
                <a:gridCol w="2606040"/>
                <a:gridCol w="2606040"/>
              </a:tblGrid>
              <a:tr h="783001">
                <a:tc>
                  <a:txBody>
                    <a:bodyPr/>
                    <a:lstStyle/>
                    <a:p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Назва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добрива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Хімічна формула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Зовнішній вигляд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Розчинність за кімнатної температури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00887" y="2861975"/>
          <a:ext cx="10280472" cy="22978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0118"/>
                <a:gridCol w="2570118"/>
                <a:gridCol w="2570118"/>
                <a:gridCol w="2570118"/>
              </a:tblGrid>
              <a:tr h="765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1) </a:t>
                      </a:r>
                      <a:r>
                        <a:rPr lang="uk-UA" sz="14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400" dirty="0" smtClean="0">
                          <a:latin typeface="Times New Roman"/>
                          <a:ea typeface="Calibri"/>
                          <a:cs typeface="Times New Roman"/>
                        </a:rPr>
                        <a:t>Аміачна</a:t>
                      </a:r>
                      <a:r>
                        <a:rPr lang="uk-UA" sz="1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селітра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65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2) Фосфоритне борошно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65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3)Калій хлорид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800" dirty="0" smtClean="0"/>
              <a:t>Визначення поживної цінності добрив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Важливим показником якості добрив є їх поживна цінність. Поживну цінність добрив визначають через масову частку.</a:t>
            </a:r>
            <a:endParaRPr lang="ru-RU" dirty="0" smtClean="0"/>
          </a:p>
          <a:p>
            <a:r>
              <a:rPr lang="uk-UA" dirty="0" smtClean="0"/>
              <a:t>Нітрогену ( </a:t>
            </a:r>
            <a:r>
              <a:rPr lang="en-US" dirty="0" smtClean="0"/>
              <a:t>N</a:t>
            </a:r>
            <a:r>
              <a:rPr lang="ru-RU" dirty="0" smtClean="0"/>
              <a:t>),Фосфору через ( Р</a:t>
            </a:r>
            <a:r>
              <a:rPr lang="uk-UA" baseline="-25000" dirty="0" smtClean="0"/>
              <a:t>2</a:t>
            </a:r>
            <a:r>
              <a:rPr lang="uk-UA" dirty="0" smtClean="0"/>
              <a:t>О</a:t>
            </a:r>
            <a:r>
              <a:rPr lang="uk-UA" baseline="-25000" dirty="0" smtClean="0"/>
              <a:t>5</a:t>
            </a:r>
            <a:r>
              <a:rPr lang="uk-UA" dirty="0" smtClean="0"/>
              <a:t>), Калію (через К</a:t>
            </a:r>
            <a:r>
              <a:rPr lang="uk-UA" baseline="-25000" dirty="0" smtClean="0"/>
              <a:t>2</a:t>
            </a:r>
            <a:r>
              <a:rPr lang="uk-UA" dirty="0" smtClean="0"/>
              <a:t>О).</a:t>
            </a:r>
            <a:endParaRPr lang="ru-RU" dirty="0" smtClean="0"/>
          </a:p>
          <a:p>
            <a:r>
              <a:rPr lang="uk-UA" dirty="0" smtClean="0"/>
              <a:t>Масову частку Нітрогену в добриві обчислюють так само як і масову частку елемента в будь-якій сполуці з відомою молекулярною формулою.</a:t>
            </a:r>
            <a:endParaRPr lang="ru-RU" dirty="0" smtClean="0"/>
          </a:p>
          <a:p>
            <a:r>
              <a:rPr lang="uk-UA" dirty="0" smtClean="0"/>
              <a:t>Наприклад: </a:t>
            </a:r>
            <a:r>
              <a:rPr lang="ru-RU" dirty="0" smtClean="0"/>
              <a:t> – </a:t>
            </a:r>
            <a:r>
              <a:rPr lang="uk-UA" dirty="0" smtClean="0"/>
              <a:t>натрієва селітра.</a:t>
            </a:r>
            <a:endParaRPr lang="ru-RU" dirty="0" smtClean="0"/>
          </a:p>
          <a:p>
            <a:endParaRPr lang="uk-UA" dirty="0" smtClean="0"/>
          </a:p>
          <a:p>
            <a:pPr>
              <a:buNone/>
            </a:pPr>
            <a:endParaRPr lang="uk-UA" dirty="0" smtClean="0"/>
          </a:p>
          <a:p>
            <a:endParaRPr lang="ru-RU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942975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82881" y="4924697"/>
            <a:ext cx="6191794" cy="16459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              </a:t>
            </a:r>
            <a:r>
              <a:rPr lang="en-US" dirty="0" err="1" smtClean="0"/>
              <a:t>Ar</a:t>
            </a:r>
            <a:r>
              <a:rPr lang="uk-UA" dirty="0" smtClean="0"/>
              <a:t> </a:t>
            </a:r>
            <a:r>
              <a:rPr lang="en-US" dirty="0" smtClean="0"/>
              <a:t>(N)</a:t>
            </a:r>
            <a:endParaRPr lang="ru-RU" dirty="0" smtClean="0"/>
          </a:p>
          <a:p>
            <a:pPr algn="ctr"/>
            <a:r>
              <a:rPr lang="en-US" dirty="0" smtClean="0"/>
              <a:t>W(N)</a:t>
            </a:r>
            <a:r>
              <a:rPr lang="ru-RU" dirty="0" smtClean="0"/>
              <a:t>=  </a:t>
            </a:r>
            <a:endParaRPr lang="en-US" dirty="0" smtClean="0"/>
          </a:p>
          <a:p>
            <a:pPr marL="342900" indent="-342900" algn="ctr"/>
            <a:r>
              <a:rPr lang="ru-RU" dirty="0" smtClean="0"/>
              <a:t>                          </a:t>
            </a:r>
            <a:r>
              <a:rPr lang="en-US" dirty="0" err="1" smtClean="0"/>
              <a:t>Mr</a:t>
            </a:r>
            <a:r>
              <a:rPr lang="uk-UA" dirty="0" smtClean="0"/>
              <a:t> </a:t>
            </a:r>
            <a:r>
              <a:rPr lang="en-US" dirty="0" smtClean="0"/>
              <a:t>(NaN</a:t>
            </a:r>
            <a:r>
              <a:rPr lang="en-US" dirty="0" smtClean="0">
                <a:solidFill>
                  <a:prstClr val="white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O</a:t>
            </a:r>
            <a:r>
              <a:rPr lang="en-US" baseline="-30000" dirty="0" smtClean="0">
                <a:solidFill>
                  <a:prstClr val="white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en-US" dirty="0" smtClean="0"/>
              <a:t> )</a:t>
            </a:r>
            <a:endParaRPr lang="ru-RU" dirty="0" smtClean="0"/>
          </a:p>
          <a:p>
            <a:pPr marL="342900" lvl="0" indent="-342900" algn="ctr"/>
            <a:endParaRPr lang="en-US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5747656" y="5376777"/>
            <a:ext cx="1580607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100%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5107576" y="5525588"/>
            <a:ext cx="705395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17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2647" y="4057152"/>
            <a:ext cx="4999037" cy="238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99954"/>
            <a:ext cx="8596540" cy="3383281"/>
          </a:xfrm>
        </p:spPr>
        <p:txBody>
          <a:bodyPr/>
          <a:lstStyle/>
          <a:p>
            <a:pPr lvl="0"/>
            <a:r>
              <a:rPr lang="uk-UA" dirty="0" smtClean="0"/>
              <a:t>Вміст поживного елемента повинен бути як найбільшим.</a:t>
            </a:r>
            <a:endParaRPr lang="ru-RU" dirty="0" smtClean="0"/>
          </a:p>
          <a:p>
            <a:pPr lvl="0"/>
            <a:r>
              <a:rPr lang="uk-UA" dirty="0" smtClean="0"/>
              <a:t>Добра розчинність у воді (бо тільки у розчині кореневі волоски всмоктують </a:t>
            </a:r>
            <a:r>
              <a:rPr lang="uk-UA" dirty="0" err="1" smtClean="0"/>
              <a:t>йони</a:t>
            </a:r>
            <a:r>
              <a:rPr lang="uk-UA" dirty="0" smtClean="0"/>
              <a:t>  та інші).</a:t>
            </a:r>
            <a:endParaRPr lang="ru-RU" dirty="0" smtClean="0"/>
          </a:p>
          <a:p>
            <a:pPr lvl="0"/>
            <a:r>
              <a:rPr lang="uk-UA" dirty="0" smtClean="0"/>
              <a:t>Гранульовані (не злежуються)</a:t>
            </a:r>
            <a:endParaRPr lang="ru-RU" dirty="0" smtClean="0"/>
          </a:p>
          <a:p>
            <a:r>
              <a:rPr lang="uk-UA" dirty="0" smtClean="0"/>
              <a:t>Комплексні ( містять 2 і більше поживних елементів ) .</a:t>
            </a:r>
          </a:p>
          <a:p>
            <a:r>
              <a:rPr lang="uk-UA" dirty="0" smtClean="0"/>
              <a:t>Дотримання норм внесення добрив.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93012" y="0"/>
            <a:ext cx="5516108" cy="413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31074" y="483325"/>
            <a:ext cx="5760720" cy="12670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800" dirty="0" smtClean="0"/>
              <a:t>До всіх добрив , які використовує людина висуваються певні вимоги:</a:t>
            </a: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b="1" dirty="0" smtClean="0">
                <a:solidFill>
                  <a:schemeClr val="tx1">
                    <a:lumMod val="95000"/>
                  </a:schemeClr>
                </a:solidFill>
              </a:rPr>
              <a:t>Вправа </a:t>
            </a:r>
            <a:r>
              <a:rPr lang="en-US" sz="2800" b="1" dirty="0" smtClean="0">
                <a:solidFill>
                  <a:schemeClr val="tx1">
                    <a:lumMod val="95000"/>
                  </a:schemeClr>
                </a:solidFill>
              </a:rPr>
              <a:t>“</a:t>
            </a:r>
            <a:r>
              <a:rPr lang="uk-UA" sz="2800" b="1" dirty="0" smtClean="0">
                <a:solidFill>
                  <a:schemeClr val="tx1">
                    <a:lumMod val="95000"/>
                  </a:schemeClr>
                </a:solidFill>
              </a:rPr>
              <a:t> Використання добрив на полях</a:t>
            </a:r>
            <a:r>
              <a:rPr lang="en-US" sz="2800" b="1" dirty="0" smtClean="0">
                <a:solidFill>
                  <a:schemeClr val="tx1">
                    <a:lumMod val="95000"/>
                  </a:schemeClr>
                </a:solidFill>
              </a:rPr>
              <a:t>”</a:t>
            </a:r>
            <a:r>
              <a:rPr lang="uk-UA" b="1" dirty="0" smtClean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uk-UA" b="1" dirty="0" smtClean="0">
                <a:solidFill>
                  <a:schemeClr val="tx1">
                    <a:lumMod val="95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Мета.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допомогою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схеми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Фішбоун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продемонструвати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причини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конкретних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подій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явищ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зробити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відповідні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висновки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Технологія проведення: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Прочитати текст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З усіх запропонованих варіантів обрати проблему, причини появи цієї проблеми, факти, які є наслідком проблеми та зробити висновок.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Розташувати компоненти на відповідних місцях схеми.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Результат пошуку зображень за запитом метод фішбоун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2117" y="360645"/>
            <a:ext cx="8111597" cy="6083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361" y="0"/>
            <a:ext cx="10131425" cy="1456267"/>
          </a:xfrm>
        </p:spPr>
        <p:txBody>
          <a:bodyPr/>
          <a:lstStyle/>
          <a:p>
            <a:pPr algn="ctr"/>
            <a:r>
              <a:rPr lang="ru-RU" dirty="0" smtClean="0"/>
              <a:t>Задача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59674" y="992535"/>
            <a:ext cx="11201399" cy="3736219"/>
          </a:xfrm>
        </p:spPr>
        <p:txBody>
          <a:bodyPr/>
          <a:lstStyle/>
          <a:p>
            <a:r>
              <a:rPr lang="uk-UA" dirty="0" smtClean="0"/>
              <a:t>До нас за допомогою звернувся наш односелець, який нещодавно почав  працювати на землі. Ось яка у нього проблема. Йому запропонували купити добрива: нітратні, фосфатні, а які  ефективніші він не знає. Давайте йому допоможемо. Ось запропоновані нітратні добрива: Амоній нітрат і аміачна вода, та фосфатні: подвійний суперфосфат і фосфоритне борошно. Для цього нам потрібно визначити масову частку поживного  елемента. </a:t>
            </a:r>
            <a:endParaRPr lang="ru-RU" dirty="0" smtClean="0"/>
          </a:p>
          <a:p>
            <a:r>
              <a:rPr lang="en-US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1357" y="3031355"/>
            <a:ext cx="4943118" cy="3669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1663" y="2294466"/>
            <a:ext cx="7191103" cy="3649133"/>
          </a:xfrm>
          <a:solidFill>
            <a:schemeClr val="tx1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uk-UA" dirty="0" smtClean="0">
                <a:solidFill>
                  <a:schemeClr val="bg1"/>
                </a:solidFill>
              </a:rPr>
              <a:t>Відповідь:  аміачна вода 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uk-UA" dirty="0" smtClean="0">
              <a:solidFill>
                <a:schemeClr val="bg1"/>
              </a:solidFill>
            </a:endParaRPr>
          </a:p>
          <a:p>
            <a:endParaRPr lang="uk-UA" dirty="0" smtClean="0">
              <a:solidFill>
                <a:schemeClr val="bg1"/>
              </a:solidFill>
            </a:endParaRPr>
          </a:p>
          <a:p>
            <a:r>
              <a:rPr lang="uk-UA" dirty="0" smtClean="0">
                <a:solidFill>
                  <a:schemeClr val="bg1"/>
                </a:solidFill>
              </a:rPr>
              <a:t>Відповідь:  – подвійний суперфосфат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0" y="695325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0" y="108585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5" name="Rectangle 9"/>
          <p:cNvSpPr>
            <a:spLocks noChangeArrowheads="1"/>
          </p:cNvSpPr>
          <p:nvPr/>
        </p:nvSpPr>
        <p:spPr bwMode="auto">
          <a:xfrm>
            <a:off x="0" y="676275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6" name="Rectangle 10"/>
          <p:cNvSpPr>
            <a:spLocks noChangeArrowheads="1"/>
          </p:cNvSpPr>
          <p:nvPr/>
        </p:nvSpPr>
        <p:spPr bwMode="auto">
          <a:xfrm>
            <a:off x="0" y="106680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5068" name="Object 12"/>
          <p:cNvGraphicFramePr>
            <a:graphicFrameLocks noChangeAspect="1"/>
          </p:cNvGraphicFramePr>
          <p:nvPr/>
        </p:nvGraphicFramePr>
        <p:xfrm>
          <a:off x="483325" y="1883943"/>
          <a:ext cx="2455818" cy="483429"/>
        </p:xfrm>
        <a:graphic>
          <a:graphicData uri="http://schemas.openxmlformats.org/presentationml/2006/ole">
            <p:oleObj spid="_x0000_s45068" r:id="rId3" imgW="1206500" imgH="228600" progId="">
              <p:embed/>
            </p:oleObj>
          </a:graphicData>
        </a:graphic>
      </p:graphicFrame>
      <p:graphicFrame>
        <p:nvGraphicFramePr>
          <p:cNvPr id="45067" name="Object 11"/>
          <p:cNvGraphicFramePr>
            <a:graphicFrameLocks noChangeAspect="1"/>
          </p:cNvGraphicFramePr>
          <p:nvPr/>
        </p:nvGraphicFramePr>
        <p:xfrm>
          <a:off x="3213463" y="1789612"/>
          <a:ext cx="3613364" cy="692331"/>
        </p:xfrm>
        <a:graphic>
          <a:graphicData uri="http://schemas.openxmlformats.org/presentationml/2006/ole">
            <p:oleObj spid="_x0000_s45067" r:id="rId4" imgW="1536033" imgH="393529" progId="">
              <p:embed/>
            </p:oleObj>
          </a:graphicData>
        </a:graphic>
      </p:graphicFrame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70" name="Rectangle 14"/>
          <p:cNvSpPr>
            <a:spLocks noChangeArrowheads="1"/>
          </p:cNvSpPr>
          <p:nvPr/>
        </p:nvSpPr>
        <p:spPr bwMode="auto">
          <a:xfrm>
            <a:off x="0" y="695325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108585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5075" name="Object 19"/>
          <p:cNvGraphicFramePr>
            <a:graphicFrameLocks noChangeAspect="1"/>
          </p:cNvGraphicFramePr>
          <p:nvPr/>
        </p:nvGraphicFramePr>
        <p:xfrm>
          <a:off x="391886" y="3409026"/>
          <a:ext cx="3344092" cy="480713"/>
        </p:xfrm>
        <a:graphic>
          <a:graphicData uri="http://schemas.openxmlformats.org/presentationml/2006/ole">
            <p:oleObj spid="_x0000_s45075" r:id="rId5" imgW="1523339" imgH="215806" progId="">
              <p:embed/>
            </p:oleObj>
          </a:graphicData>
        </a:graphic>
      </p:graphicFrame>
      <p:graphicFrame>
        <p:nvGraphicFramePr>
          <p:cNvPr id="45074" name="Object 18"/>
          <p:cNvGraphicFramePr>
            <a:graphicFrameLocks noChangeAspect="1"/>
          </p:cNvGraphicFramePr>
          <p:nvPr/>
        </p:nvGraphicFramePr>
        <p:xfrm>
          <a:off x="4167050" y="3226525"/>
          <a:ext cx="2615543" cy="570411"/>
        </p:xfrm>
        <a:graphic>
          <a:graphicData uri="http://schemas.openxmlformats.org/presentationml/2006/ole">
            <p:oleObj spid="_x0000_s45074" r:id="rId6" imgW="1790700" imgH="393700" progId="">
              <p:embed/>
            </p:oleObj>
          </a:graphicData>
        </a:graphic>
      </p:graphicFrame>
      <p:graphicFrame>
        <p:nvGraphicFramePr>
          <p:cNvPr id="45073" name="Object 17"/>
          <p:cNvGraphicFramePr>
            <a:graphicFrameLocks noChangeAspect="1"/>
          </p:cNvGraphicFramePr>
          <p:nvPr/>
        </p:nvGraphicFramePr>
        <p:xfrm>
          <a:off x="407510" y="3888378"/>
          <a:ext cx="3207365" cy="552994"/>
        </p:xfrm>
        <a:graphic>
          <a:graphicData uri="http://schemas.openxmlformats.org/presentationml/2006/ole">
            <p:oleObj spid="_x0000_s45073" r:id="rId7" imgW="1384300" imgH="228600" progId="">
              <p:embed/>
            </p:oleObj>
          </a:graphicData>
        </a:graphic>
      </p:graphicFrame>
      <p:graphicFrame>
        <p:nvGraphicFramePr>
          <p:cNvPr id="45072" name="Object 16"/>
          <p:cNvGraphicFramePr>
            <a:graphicFrameLocks noChangeAspect="1"/>
          </p:cNvGraphicFramePr>
          <p:nvPr/>
        </p:nvGraphicFramePr>
        <p:xfrm>
          <a:off x="4389119" y="3826056"/>
          <a:ext cx="2769326" cy="709640"/>
        </p:xfrm>
        <a:graphic>
          <a:graphicData uri="http://schemas.openxmlformats.org/presentationml/2006/ole">
            <p:oleObj spid="_x0000_s45072" r:id="rId8" imgW="1524000" imgH="393700" progId="">
              <p:embed/>
            </p:oleObj>
          </a:graphicData>
        </a:graphic>
      </p:graphicFrame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77" name="Rectangle 21"/>
          <p:cNvSpPr>
            <a:spLocks noChangeArrowheads="1"/>
          </p:cNvSpPr>
          <p:nvPr/>
        </p:nvSpPr>
        <p:spPr bwMode="auto">
          <a:xfrm>
            <a:off x="0" y="676275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106680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79" name="Rectangle 23"/>
          <p:cNvSpPr>
            <a:spLocks noChangeArrowheads="1"/>
          </p:cNvSpPr>
          <p:nvPr/>
        </p:nvSpPr>
        <p:spPr bwMode="auto">
          <a:xfrm>
            <a:off x="0" y="1762125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5081" name="Object 25"/>
          <p:cNvGraphicFramePr>
            <a:graphicFrameLocks noChangeAspect="1"/>
          </p:cNvGraphicFramePr>
          <p:nvPr/>
        </p:nvGraphicFramePr>
        <p:xfrm>
          <a:off x="418010" y="2599509"/>
          <a:ext cx="2531783" cy="441144"/>
        </p:xfrm>
        <a:graphic>
          <a:graphicData uri="http://schemas.openxmlformats.org/presentationml/2006/ole">
            <p:oleObj spid="_x0000_s45081" r:id="rId9" imgW="1180588" imgH="215806" progId="">
              <p:embed/>
            </p:oleObj>
          </a:graphicData>
        </a:graphic>
      </p:graphicFrame>
      <p:graphicFrame>
        <p:nvGraphicFramePr>
          <p:cNvPr id="45080" name="Object 24"/>
          <p:cNvGraphicFramePr>
            <a:graphicFrameLocks noChangeAspect="1"/>
          </p:cNvGraphicFramePr>
          <p:nvPr/>
        </p:nvGraphicFramePr>
        <p:xfrm>
          <a:off x="3331029" y="2508070"/>
          <a:ext cx="2866184" cy="753292"/>
        </p:xfrm>
        <a:graphic>
          <a:graphicData uri="http://schemas.openxmlformats.org/presentationml/2006/ole">
            <p:oleObj spid="_x0000_s45080" r:id="rId10" imgW="1485900" imgH="393700" progId="">
              <p:embed/>
            </p:oleObj>
          </a:graphicData>
        </a:graphic>
      </p:graphicFrame>
      <p:sp>
        <p:nvSpPr>
          <p:cNvPr id="45082" name="Rectangle 2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83" name="Rectangle 27"/>
          <p:cNvSpPr>
            <a:spLocks noChangeArrowheads="1"/>
          </p:cNvSpPr>
          <p:nvPr/>
        </p:nvSpPr>
        <p:spPr bwMode="auto">
          <a:xfrm>
            <a:off x="0" y="676275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84" name="Rectangle 28"/>
          <p:cNvSpPr>
            <a:spLocks noChangeArrowheads="1"/>
          </p:cNvSpPr>
          <p:nvPr/>
        </p:nvSpPr>
        <p:spPr bwMode="auto">
          <a:xfrm>
            <a:off x="0" y="106680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618411" y="587830"/>
            <a:ext cx="3056709" cy="62701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В</a:t>
            </a:r>
            <a:r>
              <a:rPr lang="uk-UA" sz="2800" dirty="0" err="1" smtClean="0">
                <a:solidFill>
                  <a:schemeClr val="bg1"/>
                </a:solidFill>
              </a:rPr>
              <a:t>ідповіді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30" name="Picture 2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72139" y="496390"/>
            <a:ext cx="4719861" cy="5551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054" y="191588"/>
            <a:ext cx="10130244" cy="1127761"/>
          </a:xfrm>
        </p:spPr>
        <p:txBody>
          <a:bodyPr/>
          <a:lstStyle/>
          <a:p>
            <a:pPr algn="ctr"/>
            <a:r>
              <a:rPr lang="uk-UA" sz="2800" dirty="0" smtClean="0"/>
              <a:t>Гра «Запитання – відповідь»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98862" y="1345474"/>
            <a:ext cx="10626634" cy="4937760"/>
          </a:xfrm>
        </p:spPr>
        <p:txBody>
          <a:bodyPr>
            <a:normAutofit fontScale="62500" lnSpcReduction="20000"/>
          </a:bodyPr>
          <a:lstStyle/>
          <a:p>
            <a:r>
              <a:rPr lang="uk-UA" sz="3300" dirty="0" smtClean="0"/>
              <a:t>У цибулі кінці старих листків стають сіро-жовтими, соломисто-жовтими і в’януть. У моркви листки закручуються, краї їх буріють, зелене забарвлення поступово змінюється, стає сіруватим, А потім бронзовим. Яке добриво необхідно внести?</a:t>
            </a:r>
            <a:endParaRPr lang="ru-RU" sz="3300" dirty="0" smtClean="0"/>
          </a:p>
          <a:p>
            <a:r>
              <a:rPr lang="uk-UA" sz="3300" dirty="0" smtClean="0"/>
              <a:t> </a:t>
            </a:r>
            <a:endParaRPr lang="ru-RU" sz="3300" dirty="0" smtClean="0"/>
          </a:p>
          <a:p>
            <a:r>
              <a:rPr lang="uk-UA" sz="3300" dirty="0" smtClean="0"/>
              <a:t>У вашого сусіда по присадибній ділянці у цибулі в’януть і засихають кінці старих листків. Іноді на них з’являється крапчастість, помітне чергування зеленого, жовтого й </a:t>
            </a:r>
            <a:r>
              <a:rPr lang="uk-UA" sz="3300" dirty="0" smtClean="0"/>
              <a:t>бурого та фіолетового </a:t>
            </a:r>
            <a:r>
              <a:rPr lang="uk-UA" sz="3300" dirty="0" smtClean="0"/>
              <a:t>забарвлення. Що ви порадите сусідові?</a:t>
            </a:r>
            <a:endParaRPr lang="ru-RU" sz="3300" dirty="0" smtClean="0"/>
          </a:p>
          <a:p>
            <a:r>
              <a:rPr lang="uk-UA" sz="3300" dirty="0" smtClean="0"/>
              <a:t> </a:t>
            </a:r>
            <a:endParaRPr lang="ru-RU" sz="3300" dirty="0" smtClean="0"/>
          </a:p>
          <a:p>
            <a:r>
              <a:rPr lang="uk-UA" sz="3300" dirty="0" smtClean="0"/>
              <a:t> Повернувшись із канікул, проведених біля моря, ви помітили, що у помідорів на краях листків з’являються плями бронзового відтінку, потім утворюється суцільна кайма з відмерлих тканин. У огірків листки темно-зелені, краї нижніх листків жовтіють і відмирають. Плоди помітно розширені у верхній частині. Ваші дії.</a:t>
            </a:r>
            <a:endParaRPr lang="en-US" sz="3300" dirty="0" smtClean="0"/>
          </a:p>
          <a:p>
            <a:r>
              <a:rPr lang="en-US" sz="3400" dirty="0" smtClean="0"/>
              <a:t> </a:t>
            </a:r>
          </a:p>
          <a:p>
            <a:r>
              <a:rPr lang="en-US" sz="3400" dirty="0" smtClean="0"/>
              <a:t>   </a:t>
            </a:r>
            <a:r>
              <a:rPr lang="uk-UA" sz="3400" dirty="0" smtClean="0"/>
              <a:t>У  помідорів листки змінюють забарвлення, передчасно жовтіють, стебла стають тонкими, волокнистими, бутони обсипаються, плоди дрібні. Допоможіть помідорам.</a:t>
            </a:r>
            <a:endParaRPr lang="ru-RU" sz="3400" dirty="0" smtClean="0"/>
          </a:p>
          <a:p>
            <a:endParaRPr lang="ru-RU" sz="33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0932" y="165463"/>
            <a:ext cx="10131425" cy="1456267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/>
              <a:t>Гра «Запитання – відповідь»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4950" y="2116183"/>
            <a:ext cx="10425340" cy="4014651"/>
          </a:xfrm>
        </p:spPr>
        <p:txBody>
          <a:bodyPr>
            <a:normAutofit fontScale="25000" lnSpcReduction="20000"/>
          </a:bodyPr>
          <a:lstStyle/>
          <a:p>
            <a:r>
              <a:rPr lang="uk-UA" sz="6400" dirty="0" smtClean="0"/>
              <a:t>У цибулі кінці старих листків стають сіро-жовтими, соломисто-жовтими і в’януть. У моркви листки закручуються, краї їх буріють, зелене забарвлення поступово змінюється, стає сіруватим, А потім бронзовим. Яке добриво необхідно внести?</a:t>
            </a:r>
            <a:endParaRPr lang="ru-RU" sz="6400" dirty="0" smtClean="0"/>
          </a:p>
          <a:p>
            <a:r>
              <a:rPr lang="uk-UA" sz="6400" i="1" dirty="0" smtClean="0"/>
              <a:t>(Коли мало Калію, краї листків жовтіють або буріють і відмирають, листки закручуються донизу, стають зморшкуватими. Необхідно внести калійні добрива: хлористий калій, сірчанокислий калій, калійну селітру)</a:t>
            </a:r>
            <a:endParaRPr lang="ru-RU" sz="6400" dirty="0" smtClean="0"/>
          </a:p>
          <a:p>
            <a:r>
              <a:rPr lang="uk-UA" sz="6400" dirty="0" smtClean="0"/>
              <a:t> </a:t>
            </a:r>
            <a:endParaRPr lang="ru-RU" sz="6400" dirty="0" smtClean="0"/>
          </a:p>
          <a:p>
            <a:r>
              <a:rPr lang="uk-UA" sz="6400" dirty="0" smtClean="0"/>
              <a:t>У вашого сусіда по присадибній ділянці у цибулі в’януть і засихають кінці старих листків. Іноді на них з’являється крапчастість, помітне чергування зеленого, жовтого й фіолетового забарвлення. Що ви порадите сусідові?</a:t>
            </a:r>
            <a:endParaRPr lang="ru-RU" sz="6400" dirty="0" smtClean="0"/>
          </a:p>
          <a:p>
            <a:r>
              <a:rPr lang="uk-UA" sz="6400" i="1" dirty="0" smtClean="0"/>
              <a:t>(Цибуля потребує фосфатних добрив, які будуть розчинятися, тому доречними будуть підкормки суперфосфатом, амофосом чи діамофосом)</a:t>
            </a:r>
            <a:endParaRPr lang="ru-RU" sz="6400" dirty="0" smtClean="0"/>
          </a:p>
          <a:p>
            <a:r>
              <a:rPr lang="uk-UA" sz="6400" dirty="0" smtClean="0"/>
              <a:t> </a:t>
            </a:r>
            <a:endParaRPr lang="ru-RU" sz="6400" dirty="0" smtClean="0"/>
          </a:p>
          <a:p>
            <a:r>
              <a:rPr lang="uk-UA" sz="6400" dirty="0" smtClean="0"/>
              <a:t> Повернувшись із канікул, проведених біля моря, ви помітили, що у помідорів на краях листків з’являються плями бронзового відтінку, потім утворюється суцільна кайма з відмерлих тканин. У огірків листки темно-зелені, краї нижніх листків жовтіють і відмирають. Плоди помітно розширені у верхній частині. Ваші дії.</a:t>
            </a:r>
            <a:endParaRPr lang="ru-RU" sz="6400" dirty="0" smtClean="0"/>
          </a:p>
          <a:p>
            <a:r>
              <a:rPr lang="uk-UA" sz="6400" i="1" dirty="0" smtClean="0"/>
              <a:t>(за нестачі Калію сповільнюється ріст, рослини стають кволі, листки крихкі, краї їх закручуються, хлорозна тканина буріє і відмирає, тому слід вносити добрива, багаті на Калій: калійну селітру, калімагнезію, поташ)</a:t>
            </a:r>
            <a:endParaRPr lang="ru-RU" sz="6400" dirty="0" smtClean="0"/>
          </a:p>
          <a:p>
            <a:r>
              <a:rPr lang="uk-UA" sz="6400" dirty="0" smtClean="0"/>
              <a:t> </a:t>
            </a:r>
            <a:endParaRPr lang="ru-RU" sz="6400" dirty="0" smtClean="0"/>
          </a:p>
          <a:p>
            <a:r>
              <a:rPr lang="uk-UA" sz="6400" dirty="0" smtClean="0"/>
              <a:t>  У  помідорів листки змінюють забарвлення, передчасно жовтіють, стебла стають тонкими, волокнистими, бутони обсипаються, плоди дрібні. Допоможіть помідорам.</a:t>
            </a:r>
            <a:endParaRPr lang="ru-RU" sz="6400" dirty="0" smtClean="0"/>
          </a:p>
          <a:p>
            <a:r>
              <a:rPr lang="uk-UA" sz="6400" dirty="0" smtClean="0"/>
              <a:t>( помідори потребують Нітрогену, найбільш ефективними будуть підкормки сечовиною, аміаковою селітрою).</a:t>
            </a:r>
            <a:endParaRPr lang="ru-RU" sz="6400" dirty="0" smtClean="0"/>
          </a:p>
          <a:p>
            <a:endParaRPr lang="ru-RU" dirty="0" smtClean="0"/>
          </a:p>
          <a:p>
            <a:r>
              <a:rPr lang="uk-UA" dirty="0" smtClean="0"/>
              <a:t> </a:t>
            </a:r>
            <a:endParaRPr lang="ru-RU" dirty="0" smtClean="0"/>
          </a:p>
          <a:p>
            <a:r>
              <a:rPr lang="uk-UA" dirty="0" smtClean="0"/>
              <a:t> </a:t>
            </a:r>
            <a:endParaRPr lang="ru-RU" dirty="0" smtClean="0"/>
          </a:p>
          <a:p>
            <a:r>
              <a:rPr lang="uk-UA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1131" y="662152"/>
            <a:ext cx="10533993" cy="463194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sz="2800" b="1" dirty="0" smtClean="0"/>
              <a:t>І рівень</a:t>
            </a:r>
          </a:p>
          <a:p>
            <a:pPr marL="0" indent="0">
              <a:buNone/>
            </a:pPr>
            <a:r>
              <a:rPr lang="en-US" sz="2400" dirty="0" smtClean="0"/>
              <a:t>NH</a:t>
            </a:r>
            <a:r>
              <a:rPr lang="en-US" dirty="0" smtClean="0"/>
              <a:t>3</a:t>
            </a:r>
            <a:r>
              <a:rPr lang="en-US" sz="2400" dirty="0" smtClean="0"/>
              <a:t>,</a:t>
            </a:r>
            <a:r>
              <a:rPr lang="uk-UA" sz="2400" dirty="0" smtClean="0"/>
              <a:t> </a:t>
            </a:r>
            <a:r>
              <a:rPr lang="en-US" sz="2400" dirty="0" smtClean="0"/>
              <a:t>P</a:t>
            </a:r>
            <a:r>
              <a:rPr lang="en-US" dirty="0" smtClean="0"/>
              <a:t>2</a:t>
            </a:r>
            <a:r>
              <a:rPr lang="en-US" sz="2400" dirty="0" smtClean="0"/>
              <a:t>O</a:t>
            </a:r>
            <a:r>
              <a:rPr lang="en-US" dirty="0" smtClean="0"/>
              <a:t>5</a:t>
            </a:r>
            <a:r>
              <a:rPr lang="en-US" sz="2400" dirty="0" smtClean="0"/>
              <a:t>,</a:t>
            </a:r>
            <a:r>
              <a:rPr lang="uk-UA" sz="2400" dirty="0" smtClean="0"/>
              <a:t> </a:t>
            </a:r>
            <a:r>
              <a:rPr lang="en-US" sz="2400" dirty="0" smtClean="0"/>
              <a:t>HNO</a:t>
            </a:r>
            <a:r>
              <a:rPr lang="en-US" dirty="0" smtClean="0"/>
              <a:t>3</a:t>
            </a:r>
            <a:r>
              <a:rPr lang="en-US" sz="2400" dirty="0" smtClean="0"/>
              <a:t>,</a:t>
            </a:r>
            <a:r>
              <a:rPr lang="uk-UA" sz="2400" dirty="0" smtClean="0"/>
              <a:t> </a:t>
            </a:r>
            <a:r>
              <a:rPr lang="en-US" sz="2400" dirty="0" smtClean="0"/>
              <a:t>NO</a:t>
            </a:r>
            <a:r>
              <a:rPr lang="en-US" dirty="0" smtClean="0"/>
              <a:t>2</a:t>
            </a:r>
            <a:r>
              <a:rPr lang="en-US" sz="2400" dirty="0" smtClean="0"/>
              <a:t>,</a:t>
            </a:r>
            <a:r>
              <a:rPr lang="uk-UA" sz="2400" dirty="0" smtClean="0"/>
              <a:t> </a:t>
            </a:r>
            <a:r>
              <a:rPr lang="en-US" sz="2400" dirty="0" smtClean="0"/>
              <a:t>H</a:t>
            </a:r>
            <a:r>
              <a:rPr lang="en-US" dirty="0" smtClean="0"/>
              <a:t>3</a:t>
            </a:r>
            <a:r>
              <a:rPr lang="en-US" sz="2400" dirty="0" smtClean="0"/>
              <a:t>PO</a:t>
            </a:r>
            <a:r>
              <a:rPr lang="en-US" dirty="0" smtClean="0"/>
              <a:t>4</a:t>
            </a:r>
            <a:r>
              <a:rPr lang="en-US" sz="2400" dirty="0" smtClean="0"/>
              <a:t>,</a:t>
            </a:r>
            <a:r>
              <a:rPr lang="uk-UA" sz="2400" dirty="0" smtClean="0"/>
              <a:t> </a:t>
            </a:r>
            <a:r>
              <a:rPr lang="en-US" sz="2400" dirty="0" smtClean="0"/>
              <a:t>KNO</a:t>
            </a:r>
            <a:r>
              <a:rPr lang="en-US" dirty="0" smtClean="0"/>
              <a:t>3</a:t>
            </a:r>
            <a:r>
              <a:rPr lang="en-US" sz="2400" dirty="0" smtClean="0"/>
              <a:t>,</a:t>
            </a:r>
            <a:r>
              <a:rPr lang="uk-UA" sz="2400" dirty="0" smtClean="0"/>
              <a:t> </a:t>
            </a:r>
            <a:r>
              <a:rPr lang="en-US" sz="2400" dirty="0" smtClean="0"/>
              <a:t>NH</a:t>
            </a:r>
            <a:r>
              <a:rPr lang="en-US" dirty="0" smtClean="0"/>
              <a:t>4</a:t>
            </a:r>
            <a:r>
              <a:rPr lang="en-US" sz="2400" dirty="0" smtClean="0"/>
              <a:t>Cl ,Ca</a:t>
            </a:r>
            <a:r>
              <a:rPr lang="en-US" dirty="0" smtClean="0"/>
              <a:t>3</a:t>
            </a:r>
            <a:r>
              <a:rPr lang="en-US" sz="2400" dirty="0" smtClean="0"/>
              <a:t>(PO</a:t>
            </a:r>
            <a:r>
              <a:rPr lang="en-US" dirty="0" smtClean="0"/>
              <a:t>4</a:t>
            </a:r>
            <a:r>
              <a:rPr lang="en-US" sz="2400" dirty="0" smtClean="0"/>
              <a:t>)</a:t>
            </a:r>
            <a:r>
              <a:rPr lang="en-US" dirty="0" smtClean="0"/>
              <a:t>2</a:t>
            </a:r>
            <a:r>
              <a:rPr lang="en-US" sz="2400" dirty="0" smtClean="0"/>
              <a:t> ,</a:t>
            </a:r>
            <a:r>
              <a:rPr lang="uk-UA" sz="2400" dirty="0" smtClean="0"/>
              <a:t> </a:t>
            </a:r>
            <a:r>
              <a:rPr lang="en-US" sz="2400" dirty="0" smtClean="0"/>
              <a:t>NH</a:t>
            </a:r>
            <a:r>
              <a:rPr lang="en-US" dirty="0" smtClean="0"/>
              <a:t>4</a:t>
            </a:r>
            <a:r>
              <a:rPr lang="en-US" sz="2400" dirty="0" smtClean="0"/>
              <a:t>NO</a:t>
            </a:r>
            <a:r>
              <a:rPr lang="en-US" dirty="0" smtClean="0"/>
              <a:t>3</a:t>
            </a:r>
            <a:endParaRPr lang="en-US" sz="2400" dirty="0" smtClean="0"/>
          </a:p>
          <a:p>
            <a:pPr marL="0" indent="0">
              <a:buNone/>
            </a:pPr>
            <a:r>
              <a:rPr lang="en-US" sz="2800" b="1" dirty="0" smtClean="0"/>
              <a:t>II </a:t>
            </a:r>
            <a:r>
              <a:rPr lang="uk-UA" sz="2800" b="1" dirty="0" smtClean="0"/>
              <a:t>рівень</a:t>
            </a:r>
            <a:endParaRPr lang="en-US" sz="2800" b="1" dirty="0" smtClean="0"/>
          </a:p>
          <a:p>
            <a:pPr marL="0" indent="0">
              <a:buNone/>
            </a:pPr>
            <a:r>
              <a:rPr lang="en-US" sz="2400" dirty="0" smtClean="0"/>
              <a:t>Na</a:t>
            </a:r>
            <a:r>
              <a:rPr lang="en-US" dirty="0" smtClean="0"/>
              <a:t>3</a:t>
            </a:r>
            <a:r>
              <a:rPr lang="en-US" sz="2400" dirty="0" smtClean="0"/>
              <a:t>PO</a:t>
            </a:r>
            <a:r>
              <a:rPr lang="en-US" dirty="0" smtClean="0"/>
              <a:t>4</a:t>
            </a:r>
            <a:r>
              <a:rPr lang="uk-UA" dirty="0" smtClean="0"/>
              <a:t> </a:t>
            </a:r>
            <a:r>
              <a:rPr lang="en-US" sz="2400" dirty="0" smtClean="0"/>
              <a:t>+</a:t>
            </a:r>
            <a:r>
              <a:rPr lang="uk-UA" sz="2400" dirty="0" smtClean="0"/>
              <a:t> </a:t>
            </a:r>
            <a:r>
              <a:rPr lang="en-US" sz="2400" dirty="0" smtClean="0"/>
              <a:t>3AgCl</a:t>
            </a:r>
            <a:r>
              <a:rPr lang="uk-UA" sz="2400" dirty="0" smtClean="0"/>
              <a:t> </a:t>
            </a:r>
            <a:r>
              <a:rPr lang="en-US" sz="2400" dirty="0" smtClean="0"/>
              <a:t>=</a:t>
            </a:r>
            <a:r>
              <a:rPr lang="uk-UA" sz="2400" dirty="0" smtClean="0"/>
              <a:t> </a:t>
            </a:r>
            <a:r>
              <a:rPr lang="en-US" sz="2400" dirty="0" smtClean="0"/>
              <a:t>3NaCl</a:t>
            </a:r>
            <a:r>
              <a:rPr lang="uk-UA" sz="2400" dirty="0" smtClean="0"/>
              <a:t> </a:t>
            </a:r>
            <a:r>
              <a:rPr lang="en-US" sz="2400" dirty="0" smtClean="0"/>
              <a:t>+</a:t>
            </a:r>
            <a:r>
              <a:rPr lang="uk-UA" sz="2400" dirty="0" smtClean="0"/>
              <a:t> </a:t>
            </a:r>
            <a:r>
              <a:rPr lang="en-US" sz="2400" dirty="0" smtClean="0"/>
              <a:t>Ag</a:t>
            </a:r>
            <a:r>
              <a:rPr lang="en-US" dirty="0" smtClean="0"/>
              <a:t>3</a:t>
            </a:r>
            <a:r>
              <a:rPr lang="en-US" sz="2400" dirty="0" smtClean="0"/>
              <a:t>PO</a:t>
            </a:r>
            <a:r>
              <a:rPr lang="en-US" dirty="0" smtClean="0"/>
              <a:t>4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1400" dirty="0" smtClean="0"/>
              <a:t>             +             3-                   +                 -                +              -</a:t>
            </a:r>
            <a:endParaRPr lang="en-US" sz="1400" dirty="0" smtClean="0"/>
          </a:p>
          <a:p>
            <a:pPr marL="0" indent="0">
              <a:buNone/>
            </a:pPr>
            <a:r>
              <a:rPr lang="en-US" sz="2400" dirty="0" smtClean="0"/>
              <a:t>3Na</a:t>
            </a:r>
            <a:r>
              <a:rPr lang="uk-UA" sz="2400" dirty="0" smtClean="0"/>
              <a:t> </a:t>
            </a:r>
            <a:r>
              <a:rPr lang="en-US" sz="2400" dirty="0" smtClean="0"/>
              <a:t>+</a:t>
            </a:r>
            <a:r>
              <a:rPr lang="uk-UA" sz="2400" dirty="0" smtClean="0"/>
              <a:t> </a:t>
            </a:r>
            <a:r>
              <a:rPr lang="en-US" sz="2400" dirty="0" smtClean="0"/>
              <a:t>PO</a:t>
            </a:r>
            <a:r>
              <a:rPr lang="en-US" dirty="0" smtClean="0"/>
              <a:t>4</a:t>
            </a:r>
            <a:r>
              <a:rPr lang="uk-UA" sz="2400" dirty="0" smtClean="0"/>
              <a:t> </a:t>
            </a:r>
            <a:r>
              <a:rPr lang="en-US" sz="2400" dirty="0" smtClean="0"/>
              <a:t>+</a:t>
            </a:r>
            <a:r>
              <a:rPr lang="uk-UA" sz="2400" dirty="0" smtClean="0"/>
              <a:t> </a:t>
            </a:r>
            <a:r>
              <a:rPr lang="en-US" sz="2400" dirty="0" smtClean="0"/>
              <a:t>3Ag</a:t>
            </a:r>
            <a:r>
              <a:rPr lang="uk-UA" sz="2400" dirty="0" smtClean="0"/>
              <a:t> </a:t>
            </a:r>
            <a:r>
              <a:rPr lang="en-US" sz="2400" dirty="0" smtClean="0"/>
              <a:t>+</a:t>
            </a:r>
            <a:r>
              <a:rPr lang="uk-UA" sz="2400" dirty="0" smtClean="0"/>
              <a:t> </a:t>
            </a:r>
            <a:r>
              <a:rPr lang="en-US" sz="2400" dirty="0" smtClean="0"/>
              <a:t>3Cl</a:t>
            </a:r>
            <a:r>
              <a:rPr lang="uk-UA" sz="2400" dirty="0" smtClean="0"/>
              <a:t> </a:t>
            </a:r>
            <a:r>
              <a:rPr lang="en-US" sz="2400" dirty="0" smtClean="0"/>
              <a:t>=</a:t>
            </a:r>
            <a:r>
              <a:rPr lang="uk-UA" sz="2400" dirty="0" smtClean="0"/>
              <a:t> </a:t>
            </a:r>
            <a:r>
              <a:rPr lang="en-US" sz="2400" dirty="0" smtClean="0"/>
              <a:t>3Na</a:t>
            </a:r>
            <a:r>
              <a:rPr lang="uk-UA" sz="2400" dirty="0" smtClean="0"/>
              <a:t> </a:t>
            </a:r>
            <a:r>
              <a:rPr lang="en-US" sz="2400" dirty="0" smtClean="0"/>
              <a:t>+</a:t>
            </a:r>
            <a:r>
              <a:rPr lang="uk-UA" sz="2400" dirty="0" smtClean="0"/>
              <a:t> </a:t>
            </a:r>
            <a:r>
              <a:rPr lang="en-US" sz="2400" dirty="0" smtClean="0"/>
              <a:t>3Cl</a:t>
            </a:r>
            <a:r>
              <a:rPr lang="uk-UA" sz="2400" dirty="0" smtClean="0"/>
              <a:t> </a:t>
            </a:r>
            <a:r>
              <a:rPr lang="en-US" sz="2400" dirty="0" smtClean="0"/>
              <a:t>+</a:t>
            </a:r>
            <a:r>
              <a:rPr lang="uk-UA" sz="2400" dirty="0" smtClean="0"/>
              <a:t> </a:t>
            </a:r>
            <a:r>
              <a:rPr lang="en-US" sz="2400" dirty="0" smtClean="0"/>
              <a:t>Ag</a:t>
            </a:r>
            <a:r>
              <a:rPr lang="en-US" dirty="0" smtClean="0"/>
              <a:t>3</a:t>
            </a:r>
            <a:r>
              <a:rPr lang="en-US" sz="2400" dirty="0" smtClean="0"/>
              <a:t>PO</a:t>
            </a:r>
            <a:r>
              <a:rPr lang="en-US" dirty="0" smtClean="0"/>
              <a:t>4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</a:t>
            </a:r>
            <a:r>
              <a:rPr lang="ru-RU" sz="1600" dirty="0" smtClean="0"/>
              <a:t> +               3- </a:t>
            </a:r>
            <a:endParaRPr lang="en-US" dirty="0" smtClean="0"/>
          </a:p>
          <a:p>
            <a:pPr marL="0" indent="0">
              <a:buNone/>
            </a:pPr>
            <a:r>
              <a:rPr lang="en-US" sz="2400" dirty="0" smtClean="0"/>
              <a:t>3Ag</a:t>
            </a:r>
            <a:r>
              <a:rPr lang="ru-RU" sz="2400" dirty="0" smtClean="0"/>
              <a:t> </a:t>
            </a:r>
            <a:r>
              <a:rPr lang="en-US" sz="2400" dirty="0" smtClean="0"/>
              <a:t>+</a:t>
            </a:r>
            <a:r>
              <a:rPr lang="ru-RU" sz="2400" dirty="0" smtClean="0"/>
              <a:t> </a:t>
            </a:r>
            <a:r>
              <a:rPr lang="en-US" sz="2400" dirty="0" smtClean="0"/>
              <a:t>PO</a:t>
            </a:r>
            <a:r>
              <a:rPr lang="en-US" dirty="0" smtClean="0"/>
              <a:t>4</a:t>
            </a:r>
            <a:r>
              <a:rPr lang="ru-RU" sz="2400" dirty="0" smtClean="0"/>
              <a:t> </a:t>
            </a:r>
            <a:r>
              <a:rPr lang="en-US" sz="2400" dirty="0" smtClean="0"/>
              <a:t>=</a:t>
            </a:r>
            <a:r>
              <a:rPr lang="ru-RU" sz="2400" dirty="0" smtClean="0"/>
              <a:t> </a:t>
            </a:r>
            <a:r>
              <a:rPr lang="en-US" sz="2400" dirty="0" smtClean="0"/>
              <a:t>Ag</a:t>
            </a:r>
            <a:r>
              <a:rPr lang="en-US" dirty="0" smtClean="0"/>
              <a:t>3</a:t>
            </a:r>
            <a:r>
              <a:rPr lang="en-US" sz="2400" dirty="0" smtClean="0"/>
              <a:t>PO</a:t>
            </a:r>
            <a:r>
              <a:rPr lang="en-US" dirty="0" smtClean="0"/>
              <a:t>4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Стрелка вниз 1"/>
          <p:cNvSpPr/>
          <p:nvPr/>
        </p:nvSpPr>
        <p:spPr>
          <a:xfrm flipH="1">
            <a:off x="6106510" y="2890345"/>
            <a:ext cx="73574" cy="567558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3258207" y="4078015"/>
            <a:ext cx="84083" cy="546538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3235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f369c181bd7692ea6422c1da1c61fзастосування добрив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51753" y="324723"/>
            <a:ext cx="8333664" cy="6250249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4" descr="img40танец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38243" y="228928"/>
            <a:ext cx="8542671" cy="64070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lide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77274" y="259801"/>
            <a:ext cx="8256548" cy="6192411"/>
          </a:xfrm>
        </p:spPr>
      </p:pic>
    </p:spTree>
    <p:extLst>
      <p:ext uri="{BB962C8B-B14F-4D97-AF65-F5344CB8AC3E}">
        <p14:creationId xmlns="" xmlns:p14="http://schemas.microsoft.com/office/powerpoint/2010/main" val="274623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2" y="451945"/>
            <a:ext cx="10430690" cy="290520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Мета: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охарактеризувати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мінеральні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добрива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поглибити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розширити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знання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склад,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властивості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використання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вплив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мінеральних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добрив на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рослини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навколишнє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середовище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розвивати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знання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комплексне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використання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мінеральних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добрив;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розкрити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необхідність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раціонального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використання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добрив для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розв’язання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продовольчої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проблеми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й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проблеми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охорони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природи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розкрити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роль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хімії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розв’язанні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продовольчої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5385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56" y="0"/>
            <a:ext cx="10593976" cy="30305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Проблемні  питання :</a:t>
            </a:r>
          </a:p>
          <a:p>
            <a:pPr>
              <a:buFontTx/>
              <a:buChar char="-"/>
            </a:pPr>
            <a:r>
              <a:rPr lang="uk-UA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 хімічні елементи потрібні рослинам?</a:t>
            </a:r>
          </a:p>
          <a:p>
            <a:pPr>
              <a:buFontTx/>
              <a:buChar char="-"/>
            </a:pPr>
            <a:r>
              <a:rPr lang="uk-UA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чого ці елементи ?</a:t>
            </a:r>
          </a:p>
          <a:p>
            <a:pPr>
              <a:buFontTx/>
              <a:buChar char="-"/>
            </a:pPr>
            <a:r>
              <a:rPr lang="uk-UA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 відбувається , якщо їх не вистачає?</a:t>
            </a:r>
          </a:p>
        </p:txBody>
      </p:sp>
    </p:spTree>
    <p:extLst>
      <p:ext uri="{BB962C8B-B14F-4D97-AF65-F5344CB8AC3E}">
        <p14:creationId xmlns="" xmlns:p14="http://schemas.microsoft.com/office/powerpoint/2010/main" val="32187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04221" y="559105"/>
            <a:ext cx="7755875" cy="581690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1514" y="256143"/>
            <a:ext cx="8604173" cy="645313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41510" y="385590"/>
            <a:ext cx="7809522" cy="585714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Небеса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Небеса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ебеса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TM03457452[[fn=Небесная]]</Template>
  <TotalTime>377</TotalTime>
  <Words>984</Words>
  <Application>Microsoft Office PowerPoint</Application>
  <PresentationFormat>Произвольный</PresentationFormat>
  <Paragraphs>104</Paragraphs>
  <Slides>31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Небеса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Значення Нітрогену в живих організмах</vt:lpstr>
      <vt:lpstr>Слайд 14</vt:lpstr>
      <vt:lpstr>Значення Фосфору для рослин </vt:lpstr>
      <vt:lpstr>Слайд 16</vt:lpstr>
      <vt:lpstr>Значення Калію для рослин</vt:lpstr>
      <vt:lpstr>Слайд 18</vt:lpstr>
      <vt:lpstr>Слайд 19</vt:lpstr>
      <vt:lpstr>Географічна довідка, виробництво мінеральних добрив в Україні</vt:lpstr>
      <vt:lpstr>Лабораторний дослід Тема: Ознайомлення зі зразками мінеральних добрив </vt:lpstr>
      <vt:lpstr>Визначення поживної цінності добрив</vt:lpstr>
      <vt:lpstr>Слайд 23</vt:lpstr>
      <vt:lpstr>Вправа “ Використання добрив на полях” </vt:lpstr>
      <vt:lpstr>Слайд 25</vt:lpstr>
      <vt:lpstr>Задача</vt:lpstr>
      <vt:lpstr> </vt:lpstr>
      <vt:lpstr>Гра «Запитання – відповідь» </vt:lpstr>
      <vt:lpstr>Гра «Запитання – відповідь» </vt:lpstr>
      <vt:lpstr>Слайд 30</vt:lpstr>
      <vt:lpstr>Слайд 31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uZver</dc:creator>
  <cp:lastModifiedBy>Admin</cp:lastModifiedBy>
  <cp:revision>38</cp:revision>
  <dcterms:created xsi:type="dcterms:W3CDTF">2020-02-19T18:08:55Z</dcterms:created>
  <dcterms:modified xsi:type="dcterms:W3CDTF">2020-02-25T19:07:46Z</dcterms:modified>
</cp:coreProperties>
</file>